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m4v" ContentType="video/unknown"/>
  <Default Extension="emf" ContentType="image/x-emf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97"/>
  </p:notesMasterIdLst>
  <p:sldIdLst>
    <p:sldId id="256" r:id="rId3"/>
    <p:sldId id="431" r:id="rId4"/>
    <p:sldId id="290" r:id="rId5"/>
    <p:sldId id="287" r:id="rId6"/>
    <p:sldId id="288" r:id="rId7"/>
    <p:sldId id="291" r:id="rId8"/>
    <p:sldId id="348" r:id="rId9"/>
    <p:sldId id="289" r:id="rId10"/>
    <p:sldId id="470" r:id="rId11"/>
    <p:sldId id="471" r:id="rId12"/>
    <p:sldId id="283" r:id="rId13"/>
    <p:sldId id="276" r:id="rId14"/>
    <p:sldId id="280" r:id="rId15"/>
    <p:sldId id="281" r:id="rId16"/>
    <p:sldId id="293" r:id="rId17"/>
    <p:sldId id="547" r:id="rId18"/>
    <p:sldId id="548" r:id="rId19"/>
    <p:sldId id="549" r:id="rId20"/>
    <p:sldId id="550" r:id="rId21"/>
    <p:sldId id="551" r:id="rId22"/>
    <p:sldId id="552" r:id="rId23"/>
    <p:sldId id="625" r:id="rId24"/>
    <p:sldId id="554" r:id="rId25"/>
    <p:sldId id="555" r:id="rId26"/>
    <p:sldId id="635" r:id="rId27"/>
    <p:sldId id="636" r:id="rId28"/>
    <p:sldId id="637" r:id="rId29"/>
    <p:sldId id="638" r:id="rId30"/>
    <p:sldId id="623" r:id="rId31"/>
    <p:sldId id="558" r:id="rId32"/>
    <p:sldId id="559" r:id="rId33"/>
    <p:sldId id="560" r:id="rId34"/>
    <p:sldId id="561" r:id="rId35"/>
    <p:sldId id="643" r:id="rId36"/>
    <p:sldId id="644" r:id="rId37"/>
    <p:sldId id="645" r:id="rId38"/>
    <p:sldId id="646" r:id="rId39"/>
    <p:sldId id="619" r:id="rId40"/>
    <p:sldId id="620" r:id="rId41"/>
    <p:sldId id="621" r:id="rId42"/>
    <p:sldId id="562" r:id="rId43"/>
    <p:sldId id="563" r:id="rId44"/>
    <p:sldId id="564" r:id="rId45"/>
    <p:sldId id="565" r:id="rId46"/>
    <p:sldId id="566" r:id="rId47"/>
    <p:sldId id="567" r:id="rId48"/>
    <p:sldId id="568" r:id="rId49"/>
    <p:sldId id="569" r:id="rId50"/>
    <p:sldId id="570" r:id="rId51"/>
    <p:sldId id="650" r:id="rId52"/>
    <p:sldId id="639" r:id="rId53"/>
    <p:sldId id="613" r:id="rId54"/>
    <p:sldId id="614" r:id="rId55"/>
    <p:sldId id="612" r:id="rId56"/>
    <p:sldId id="622" r:id="rId57"/>
    <p:sldId id="573" r:id="rId58"/>
    <p:sldId id="615" r:id="rId59"/>
    <p:sldId id="616" r:id="rId60"/>
    <p:sldId id="627" r:id="rId61"/>
    <p:sldId id="631" r:id="rId62"/>
    <p:sldId id="633" r:id="rId63"/>
    <p:sldId id="634" r:id="rId64"/>
    <p:sldId id="578" r:id="rId65"/>
    <p:sldId id="575" r:id="rId66"/>
    <p:sldId id="576" r:id="rId67"/>
    <p:sldId id="577" r:id="rId68"/>
    <p:sldId id="489" r:id="rId69"/>
    <p:sldId id="490" r:id="rId70"/>
    <p:sldId id="491" r:id="rId71"/>
    <p:sldId id="458" r:id="rId72"/>
    <p:sldId id="501" r:id="rId73"/>
    <p:sldId id="462" r:id="rId74"/>
    <p:sldId id="452" r:id="rId75"/>
    <p:sldId id="464" r:id="rId76"/>
    <p:sldId id="465" r:id="rId77"/>
    <p:sldId id="649" r:id="rId78"/>
    <p:sldId id="647" r:id="rId79"/>
    <p:sldId id="539" r:id="rId80"/>
    <p:sldId id="617" r:id="rId81"/>
    <p:sldId id="618" r:id="rId82"/>
    <p:sldId id="455" r:id="rId83"/>
    <p:sldId id="648" r:id="rId84"/>
    <p:sldId id="606" r:id="rId85"/>
    <p:sldId id="608" r:id="rId86"/>
    <p:sldId id="609" r:id="rId87"/>
    <p:sldId id="610" r:id="rId88"/>
    <p:sldId id="640" r:id="rId89"/>
    <p:sldId id="641" r:id="rId90"/>
    <p:sldId id="626" r:id="rId91"/>
    <p:sldId id="468" r:id="rId92"/>
    <p:sldId id="642" r:id="rId93"/>
    <p:sldId id="504" r:id="rId94"/>
    <p:sldId id="505" r:id="rId95"/>
    <p:sldId id="506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BF4F2"/>
    <a:srgbClr val="FF0000"/>
    <a:srgbClr val="F2F2F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75" autoAdjust="0"/>
  </p:normalViewPr>
  <p:slideViewPr>
    <p:cSldViewPr>
      <p:cViewPr varScale="1">
        <p:scale>
          <a:sx n="78" d="100"/>
          <a:sy n="78" d="100"/>
        </p:scale>
        <p:origin x="-100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notesMaster" Target="notesMasters/notes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viewProps" Target="viewProps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Grace:Users:emery:svn:papers:dthreads:fig:overhea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Hard%20Disk:Users:charlie:Dropbox:Research:Dthreads:paper:fig:overhea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Hard%20Disk:Users:charlie:Dropbox:Talks:stabiliz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linear_regression:</a:t>
            </a:r>
            <a:r>
              <a:rPr lang="en-US" sz="2400" baseline="0"/>
              <a:t> before &amp; after</a:t>
            </a:r>
            <a:endParaRPr lang="en-US" sz="24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1"/>
            <c:invertIfNegative val="0"/>
            <c:bubble3D val="0"/>
            <c:spPr>
              <a:solidFill>
                <a:srgbClr val="008000"/>
              </a:solidFill>
            </c:spPr>
          </c:dPt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0.37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5615384"/>
        <c:axId val="2107555240"/>
      </c:barChart>
      <c:catAx>
        <c:axId val="2105615384"/>
        <c:scaling>
          <c:orientation val="minMax"/>
        </c:scaling>
        <c:delete val="0"/>
        <c:axPos val="b"/>
        <c:majorTickMark val="out"/>
        <c:minorTickMark val="none"/>
        <c:tickLblPos val="nextTo"/>
        <c:crossAx val="2107555240"/>
        <c:crosses val="autoZero"/>
        <c:auto val="1"/>
        <c:lblAlgn val="ctr"/>
        <c:lblOffset val="100"/>
        <c:noMultiLvlLbl val="0"/>
      </c:catAx>
      <c:valAx>
        <c:axId val="21075552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561538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Overhead vs. pthreads</a:t>
            </a:r>
          </a:p>
        </c:rich>
      </c:tx>
      <c:layout>
        <c:manualLayout>
          <c:xMode val="edge"/>
          <c:yMode val="edge"/>
          <c:x val="0.400578004672493"/>
          <c:y val="0.0387115968186596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85026849559"/>
          <c:y val="0.143960972269771"/>
          <c:w val="0.868529117164241"/>
          <c:h val="0.4865974361900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data!$G$2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data!$G$3:$G$19</c:f>
              <c:numCache>
                <c:formatCode>0.00</c:formatCode>
                <c:ptCount val="17"/>
                <c:pt idx="1">
                  <c:v>4.066666666284577</c:v>
                </c:pt>
                <c:pt idx="2">
                  <c:v>5.198024503712046</c:v>
                </c:pt>
                <c:pt idx="3">
                  <c:v>1.562519014275307</c:v>
                </c:pt>
                <c:pt idx="4">
                  <c:v>1.63959883532288</c:v>
                </c:pt>
                <c:pt idx="5">
                  <c:v>1.915611690772123</c:v>
                </c:pt>
                <c:pt idx="6">
                  <c:v>3.813600485608037</c:v>
                </c:pt>
                <c:pt idx="7">
                  <c:v>5.740885927144996</c:v>
                </c:pt>
                <c:pt idx="8">
                  <c:v>7.764273601059806</c:v>
                </c:pt>
                <c:pt idx="10">
                  <c:v>1.117099135067906</c:v>
                </c:pt>
                <c:pt idx="11">
                  <c:v>1.415246098439376</c:v>
                </c:pt>
                <c:pt idx="12">
                  <c:v>2.335924006989258</c:v>
                </c:pt>
                <c:pt idx="13">
                  <c:v>3.116411534353857</c:v>
                </c:pt>
                <c:pt idx="14">
                  <c:v>5.233226837060703</c:v>
                </c:pt>
                <c:pt idx="15">
                  <c:v>8.433532934131736</c:v>
                </c:pt>
                <c:pt idx="16">
                  <c:v>2.575510510868047</c:v>
                </c:pt>
              </c:numCache>
            </c:numRef>
          </c:val>
        </c:ser>
        <c:ser>
          <c:idx val="1"/>
          <c:order val="1"/>
          <c:tx>
            <c:strRef>
              <c:f>data!$H$2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data!$H$3:$H$19</c:f>
              <c:numCache>
                <c:formatCode>0.00</c:formatCode>
                <c:ptCount val="17"/>
                <c:pt idx="1">
                  <c:v>0.48376068372721</c:v>
                </c:pt>
                <c:pt idx="2">
                  <c:v>1.141228986584548</c:v>
                </c:pt>
                <c:pt idx="3">
                  <c:v>0.139336781289634</c:v>
                </c:pt>
                <c:pt idx="4">
                  <c:v>0.997735360721079</c:v>
                </c:pt>
                <c:pt idx="5">
                  <c:v>1.031911648053735</c:v>
                </c:pt>
                <c:pt idx="6">
                  <c:v>3.170006071570641</c:v>
                </c:pt>
                <c:pt idx="7">
                  <c:v>0.618580948626721</c:v>
                </c:pt>
                <c:pt idx="8">
                  <c:v>1.07235726411535</c:v>
                </c:pt>
                <c:pt idx="10">
                  <c:v>0.990019960079893</c:v>
                </c:pt>
                <c:pt idx="11">
                  <c:v>3.824489795918367</c:v>
                </c:pt>
                <c:pt idx="12">
                  <c:v>3.722797927771681</c:v>
                </c:pt>
                <c:pt idx="13">
                  <c:v>2.41438234247063</c:v>
                </c:pt>
                <c:pt idx="14">
                  <c:v>1.682336832496577</c:v>
                </c:pt>
                <c:pt idx="15">
                  <c:v>0.929041916167665</c:v>
                </c:pt>
                <c:pt idx="16">
                  <c:v>0.753445085927568</c:v>
                </c:pt>
              </c:numCache>
            </c:numRef>
          </c:val>
        </c:ser>
        <c:ser>
          <c:idx val="2"/>
          <c:order val="2"/>
          <c:tx>
            <c:strRef>
              <c:f>data!$I$2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 w="12700">
              <a:noFill/>
            </a:ln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data!$I$3:$I$19</c:f>
              <c:numCache>
                <c:formatCode>0.00</c:formatCode>
                <c:ptCount val="17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1966584"/>
        <c:axId val="2111963528"/>
      </c:barChart>
      <c:catAx>
        <c:axId val="2111966584"/>
        <c:scaling>
          <c:orientation val="minMax"/>
        </c:scaling>
        <c:delete val="0"/>
        <c:axPos val="b"/>
        <c:majorGridlines>
          <c:spPr>
            <a:ln>
              <a:prstDash val="sysDot"/>
            </a:ln>
          </c:spPr>
        </c:majorGridlines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2111963528"/>
        <c:crosses val="autoZero"/>
        <c:auto val="0"/>
        <c:lblAlgn val="ctr"/>
        <c:lblOffset val="100"/>
        <c:tickMarkSkip val="9"/>
        <c:noMultiLvlLbl val="0"/>
      </c:catAx>
      <c:valAx>
        <c:axId val="2111963528"/>
        <c:scaling>
          <c:orientation val="minMax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/>
                  <a:t>Runtime normalized</a:t>
                </a:r>
              </a:p>
              <a:p>
                <a:pPr>
                  <a:defRPr sz="1400" b="1"/>
                </a:pPr>
                <a:r>
                  <a:rPr lang="en-US" sz="1400" b="1"/>
                  <a:t>to pthreads</a:t>
                </a:r>
              </a:p>
            </c:rich>
          </c:tx>
          <c:overlay val="0"/>
        </c:title>
        <c:numFmt formatCode="0" sourceLinked="0"/>
        <c:majorTickMark val="out"/>
        <c:minorTickMark val="none"/>
        <c:tickLblPos val="nextTo"/>
        <c:crossAx val="211196658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76690533875573"/>
          <c:y val="0.82350383783891"/>
          <c:w val="0.359256094625726"/>
          <c:h val="0.0970189052455399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overhead!$C$1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overhead!$C$2:$C$19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ser>
          <c:idx val="4"/>
          <c:order val="1"/>
          <c:tx>
            <c:strRef>
              <c:f>overhead!$D$1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overhead!$D$2:$D$19</c:f>
              <c:numCache>
                <c:formatCode>0.00</c:formatCode>
                <c:ptCount val="18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7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2111938552"/>
        <c:axId val="2111935496"/>
      </c:barChart>
      <c:catAx>
        <c:axId val="211193855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>
                <a:latin typeface="Calibri"/>
                <a:cs typeface="Calibri"/>
              </a:defRPr>
            </a:pPr>
            <a:endParaRPr lang="en-US"/>
          </a:p>
        </c:txPr>
        <c:crossAx val="2111935496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2111935496"/>
        <c:scaling>
          <c:orientation val="minMax"/>
          <c:max val="4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>
                    <a:latin typeface="Calibri"/>
                    <a:cs typeface="Calibri"/>
                  </a:rPr>
                  <a:t>runtime relative to pthreads</a:t>
                </a:r>
                <a:endParaRPr lang="en-US" sz="1800" dirty="0">
                  <a:latin typeface="Calibri"/>
                  <a:cs typeface="Calibri"/>
                </a:endParaRPr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2111938552"/>
        <c:crossesAt val="1.0"/>
        <c:crossBetween val="between"/>
        <c:majorUnit val="1.0"/>
      </c:valAx>
    </c:plotArea>
    <c:legend>
      <c:legendPos val="b"/>
      <c:legendEntry>
        <c:idx val="0"/>
        <c:txPr>
          <a:bodyPr/>
          <a:lstStyle/>
          <a:p>
            <a:pPr>
              <a:defRPr sz="2400">
                <a:latin typeface="Calibri"/>
                <a:cs typeface="Calibri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400">
                <a:latin typeface="Calibri"/>
                <a:cs typeface="Calibri"/>
              </a:defRPr>
            </a:pPr>
            <a:endParaRPr lang="en-US"/>
          </a:p>
        </c:txPr>
      </c:legendEntry>
      <c:layout>
        <c:manualLayout>
          <c:xMode val="edge"/>
          <c:yMode val="edge"/>
          <c:x val="0.181591644794401"/>
          <c:y val="0.854160403245049"/>
          <c:w val="0.642131124234471"/>
          <c:h val="0.117430555555556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3200" b="0" i="1">
                <a:latin typeface="Gill Sans"/>
                <a:cs typeface="Gill Sans"/>
              </a:defRPr>
            </a:pPr>
            <a:r>
              <a:rPr lang="en-US" sz="1600" b="0" i="1" dirty="0" smtClean="0">
                <a:latin typeface="Gill Sans"/>
                <a:cs typeface="Gill Sans"/>
              </a:rPr>
              <a:t>SPEC</a:t>
            </a:r>
            <a:r>
              <a:rPr lang="en-US" sz="1600" b="0" i="1" baseline="0" dirty="0" smtClean="0">
                <a:latin typeface="Gill Sans"/>
                <a:cs typeface="Gill Sans"/>
              </a:rPr>
              <a:t> CPU2006 </a:t>
            </a:r>
            <a:r>
              <a:rPr lang="en-US" sz="1600" b="0" i="1" baseline="0" dirty="0" err="1" smtClean="0">
                <a:latin typeface="Gill Sans"/>
                <a:cs typeface="Gill Sans"/>
              </a:rPr>
              <a:t>mcf</a:t>
            </a:r>
            <a:endParaRPr lang="en-US" sz="1600" b="0" i="1" dirty="0">
              <a:latin typeface="Gill Sans"/>
              <a:cs typeface="Gill Sans"/>
            </a:endParaRP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mcf!$P$1</c:f>
              <c:strCache>
                <c:ptCount val="1"/>
                <c:pt idx="0">
                  <c:v>O1</c:v>
                </c:pt>
              </c:strCache>
            </c:strRef>
          </c:tx>
          <c:spPr>
            <a:ln w="50800"/>
          </c:spPr>
          <c:marker>
            <c:symbol val="none"/>
          </c:marker>
          <c:xVal>
            <c:numRef>
              <c:f>mcf!$O$2:$O$50</c:f>
              <c:numCache>
                <c:formatCode>General</c:formatCode>
                <c:ptCount val="49"/>
                <c:pt idx="0">
                  <c:v>6.5</c:v>
                </c:pt>
                <c:pt idx="1">
                  <c:v>6.523</c:v>
                </c:pt>
                <c:pt idx="2">
                  <c:v>6.545999999999998</c:v>
                </c:pt>
                <c:pt idx="3">
                  <c:v>6.568999999999995</c:v>
                </c:pt>
                <c:pt idx="4">
                  <c:v>6.591999999999999</c:v>
                </c:pt>
                <c:pt idx="5">
                  <c:v>6.614999999999993</c:v>
                </c:pt>
                <c:pt idx="6">
                  <c:v>6.637999999999994</c:v>
                </c:pt>
                <c:pt idx="7">
                  <c:v>6.660999999999993</c:v>
                </c:pt>
                <c:pt idx="8">
                  <c:v>6.683999999999997</c:v>
                </c:pt>
                <c:pt idx="9">
                  <c:v>6.706999999999997</c:v>
                </c:pt>
                <c:pt idx="10">
                  <c:v>6.729999999999997</c:v>
                </c:pt>
                <c:pt idx="11">
                  <c:v>6.752999999999996</c:v>
                </c:pt>
                <c:pt idx="12">
                  <c:v>6.775999999999996</c:v>
                </c:pt>
                <c:pt idx="13">
                  <c:v>6.798999999999996</c:v>
                </c:pt>
                <c:pt idx="14">
                  <c:v>6.821999999999996</c:v>
                </c:pt>
                <c:pt idx="15">
                  <c:v>6.84499999999999</c:v>
                </c:pt>
                <c:pt idx="16">
                  <c:v>6.867999999999989</c:v>
                </c:pt>
                <c:pt idx="17">
                  <c:v>6.890999999999995</c:v>
                </c:pt>
                <c:pt idx="18">
                  <c:v>6.913999999999994</c:v>
                </c:pt>
                <c:pt idx="19">
                  <c:v>6.936999999999994</c:v>
                </c:pt>
                <c:pt idx="20">
                  <c:v>6.959999999999994</c:v>
                </c:pt>
                <c:pt idx="21">
                  <c:v>6.982999999999993</c:v>
                </c:pt>
                <c:pt idx="22">
                  <c:v>7.00599999999999</c:v>
                </c:pt>
                <c:pt idx="23">
                  <c:v>7.028999999999988</c:v>
                </c:pt>
                <c:pt idx="24">
                  <c:v>7.051999999999992</c:v>
                </c:pt>
                <c:pt idx="25">
                  <c:v>7.07499999999999</c:v>
                </c:pt>
                <c:pt idx="26">
                  <c:v>7.097999999999987</c:v>
                </c:pt>
                <c:pt idx="27">
                  <c:v>7.120999999999987</c:v>
                </c:pt>
                <c:pt idx="28">
                  <c:v>7.143999999999989</c:v>
                </c:pt>
                <c:pt idx="29">
                  <c:v>7.166999999999986</c:v>
                </c:pt>
                <c:pt idx="30">
                  <c:v>7.189999999999991</c:v>
                </c:pt>
                <c:pt idx="31">
                  <c:v>7.212999999999989</c:v>
                </c:pt>
                <c:pt idx="32">
                  <c:v>7.23599999999999</c:v>
                </c:pt>
                <c:pt idx="33">
                  <c:v>7.25899999999999</c:v>
                </c:pt>
                <c:pt idx="34">
                  <c:v>7.28199999999999</c:v>
                </c:pt>
                <c:pt idx="35">
                  <c:v>7.304999999999985</c:v>
                </c:pt>
                <c:pt idx="36">
                  <c:v>7.327999999999984</c:v>
                </c:pt>
                <c:pt idx="37">
                  <c:v>7.350999999999987</c:v>
                </c:pt>
                <c:pt idx="38">
                  <c:v>7.373999999999988</c:v>
                </c:pt>
                <c:pt idx="39">
                  <c:v>7.396999999999988</c:v>
                </c:pt>
                <c:pt idx="40">
                  <c:v>7.419999999999987</c:v>
                </c:pt>
                <c:pt idx="41">
                  <c:v>7.442999999999987</c:v>
                </c:pt>
                <c:pt idx="42">
                  <c:v>7.465999999999987</c:v>
                </c:pt>
                <c:pt idx="43">
                  <c:v>7.488999999999986</c:v>
                </c:pt>
                <c:pt idx="44">
                  <c:v>7.511999999999986</c:v>
                </c:pt>
                <c:pt idx="45">
                  <c:v>7.534999999999986</c:v>
                </c:pt>
                <c:pt idx="46">
                  <c:v>7.557999999999986</c:v>
                </c:pt>
              </c:numCache>
            </c:numRef>
          </c:xVal>
          <c:yVal>
            <c:numRef>
              <c:f>mcf!$P$2:$P$50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0.333333333333333</c:v>
                </c:pt>
                <c:pt idx="6">
                  <c:v>0.333333333333333</c:v>
                </c:pt>
                <c:pt idx="7">
                  <c:v>0.333333333333333</c:v>
                </c:pt>
                <c:pt idx="8">
                  <c:v>0.0</c:v>
                </c:pt>
                <c:pt idx="9">
                  <c:v>0.0</c:v>
                </c:pt>
                <c:pt idx="10">
                  <c:v>1.666666666666667</c:v>
                </c:pt>
                <c:pt idx="11">
                  <c:v>8.333333333333333</c:v>
                </c:pt>
                <c:pt idx="12">
                  <c:v>16.0</c:v>
                </c:pt>
                <c:pt idx="13">
                  <c:v>14.66666666666667</c:v>
                </c:pt>
                <c:pt idx="14">
                  <c:v>8.0</c:v>
                </c:pt>
                <c:pt idx="15">
                  <c:v>0.333333333333333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mcf!$Q$1</c:f>
              <c:strCache>
                <c:ptCount val="1"/>
                <c:pt idx="0">
                  <c:v>O2</c:v>
                </c:pt>
              </c:strCache>
            </c:strRef>
          </c:tx>
          <c:spPr>
            <a:ln w="50800"/>
          </c:spPr>
          <c:marker>
            <c:symbol val="none"/>
          </c:marker>
          <c:xVal>
            <c:numRef>
              <c:f>mcf!$O$2:$O$50</c:f>
              <c:numCache>
                <c:formatCode>General</c:formatCode>
                <c:ptCount val="49"/>
                <c:pt idx="0">
                  <c:v>6.5</c:v>
                </c:pt>
                <c:pt idx="1">
                  <c:v>6.523</c:v>
                </c:pt>
                <c:pt idx="2">
                  <c:v>6.545999999999998</c:v>
                </c:pt>
                <c:pt idx="3">
                  <c:v>6.568999999999995</c:v>
                </c:pt>
                <c:pt idx="4">
                  <c:v>6.591999999999999</c:v>
                </c:pt>
                <c:pt idx="5">
                  <c:v>6.614999999999993</c:v>
                </c:pt>
                <c:pt idx="6">
                  <c:v>6.637999999999994</c:v>
                </c:pt>
                <c:pt idx="7">
                  <c:v>6.660999999999993</c:v>
                </c:pt>
                <c:pt idx="8">
                  <c:v>6.683999999999997</c:v>
                </c:pt>
                <c:pt idx="9">
                  <c:v>6.706999999999997</c:v>
                </c:pt>
                <c:pt idx="10">
                  <c:v>6.729999999999997</c:v>
                </c:pt>
                <c:pt idx="11">
                  <c:v>6.752999999999996</c:v>
                </c:pt>
                <c:pt idx="12">
                  <c:v>6.775999999999996</c:v>
                </c:pt>
                <c:pt idx="13">
                  <c:v>6.798999999999996</c:v>
                </c:pt>
                <c:pt idx="14">
                  <c:v>6.821999999999996</c:v>
                </c:pt>
                <c:pt idx="15">
                  <c:v>6.84499999999999</c:v>
                </c:pt>
                <c:pt idx="16">
                  <c:v>6.867999999999989</c:v>
                </c:pt>
                <c:pt idx="17">
                  <c:v>6.890999999999995</c:v>
                </c:pt>
                <c:pt idx="18">
                  <c:v>6.913999999999994</c:v>
                </c:pt>
                <c:pt idx="19">
                  <c:v>6.936999999999994</c:v>
                </c:pt>
                <c:pt idx="20">
                  <c:v>6.959999999999994</c:v>
                </c:pt>
                <c:pt idx="21">
                  <c:v>6.982999999999993</c:v>
                </c:pt>
                <c:pt idx="22">
                  <c:v>7.00599999999999</c:v>
                </c:pt>
                <c:pt idx="23">
                  <c:v>7.028999999999988</c:v>
                </c:pt>
                <c:pt idx="24">
                  <c:v>7.051999999999992</c:v>
                </c:pt>
                <c:pt idx="25">
                  <c:v>7.07499999999999</c:v>
                </c:pt>
                <c:pt idx="26">
                  <c:v>7.097999999999987</c:v>
                </c:pt>
                <c:pt idx="27">
                  <c:v>7.120999999999987</c:v>
                </c:pt>
                <c:pt idx="28">
                  <c:v>7.143999999999989</c:v>
                </c:pt>
                <c:pt idx="29">
                  <c:v>7.166999999999986</c:v>
                </c:pt>
                <c:pt idx="30">
                  <c:v>7.189999999999991</c:v>
                </c:pt>
                <c:pt idx="31">
                  <c:v>7.212999999999989</c:v>
                </c:pt>
                <c:pt idx="32">
                  <c:v>7.23599999999999</c:v>
                </c:pt>
                <c:pt idx="33">
                  <c:v>7.25899999999999</c:v>
                </c:pt>
                <c:pt idx="34">
                  <c:v>7.28199999999999</c:v>
                </c:pt>
                <c:pt idx="35">
                  <c:v>7.304999999999985</c:v>
                </c:pt>
                <c:pt idx="36">
                  <c:v>7.327999999999984</c:v>
                </c:pt>
                <c:pt idx="37">
                  <c:v>7.350999999999987</c:v>
                </c:pt>
                <c:pt idx="38">
                  <c:v>7.373999999999988</c:v>
                </c:pt>
                <c:pt idx="39">
                  <c:v>7.396999999999988</c:v>
                </c:pt>
                <c:pt idx="40">
                  <c:v>7.419999999999987</c:v>
                </c:pt>
                <c:pt idx="41">
                  <c:v>7.442999999999987</c:v>
                </c:pt>
                <c:pt idx="42">
                  <c:v>7.465999999999987</c:v>
                </c:pt>
                <c:pt idx="43">
                  <c:v>7.488999999999986</c:v>
                </c:pt>
                <c:pt idx="44">
                  <c:v>7.511999999999986</c:v>
                </c:pt>
                <c:pt idx="45">
                  <c:v>7.534999999999986</c:v>
                </c:pt>
                <c:pt idx="46">
                  <c:v>7.557999999999986</c:v>
                </c:pt>
              </c:numCache>
            </c:numRef>
          </c:xVal>
          <c:yVal>
            <c:numRef>
              <c:f>mcf!$Q$2:$Q$50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0.666666666666667</c:v>
                </c:pt>
                <c:pt idx="11">
                  <c:v>6.333333333333332</c:v>
                </c:pt>
                <c:pt idx="12">
                  <c:v>15.0</c:v>
                </c:pt>
                <c:pt idx="13">
                  <c:v>16.0</c:v>
                </c:pt>
                <c:pt idx="14">
                  <c:v>10.33333333333333</c:v>
                </c:pt>
                <c:pt idx="15">
                  <c:v>1.666666666666667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mcf!$R$1</c:f>
              <c:strCache>
                <c:ptCount val="1"/>
                <c:pt idx="0">
                  <c:v>O3</c:v>
                </c:pt>
              </c:strCache>
            </c:strRef>
          </c:tx>
          <c:spPr>
            <a:ln w="50800"/>
          </c:spPr>
          <c:marker>
            <c:symbol val="none"/>
          </c:marker>
          <c:xVal>
            <c:numRef>
              <c:f>mcf!$O$2:$O$50</c:f>
              <c:numCache>
                <c:formatCode>General</c:formatCode>
                <c:ptCount val="49"/>
                <c:pt idx="0">
                  <c:v>6.5</c:v>
                </c:pt>
                <c:pt idx="1">
                  <c:v>6.523</c:v>
                </c:pt>
                <c:pt idx="2">
                  <c:v>6.545999999999998</c:v>
                </c:pt>
                <c:pt idx="3">
                  <c:v>6.568999999999995</c:v>
                </c:pt>
                <c:pt idx="4">
                  <c:v>6.591999999999999</c:v>
                </c:pt>
                <c:pt idx="5">
                  <c:v>6.614999999999993</c:v>
                </c:pt>
                <c:pt idx="6">
                  <c:v>6.637999999999994</c:v>
                </c:pt>
                <c:pt idx="7">
                  <c:v>6.660999999999993</c:v>
                </c:pt>
                <c:pt idx="8">
                  <c:v>6.683999999999997</c:v>
                </c:pt>
                <c:pt idx="9">
                  <c:v>6.706999999999997</c:v>
                </c:pt>
                <c:pt idx="10">
                  <c:v>6.729999999999997</c:v>
                </c:pt>
                <c:pt idx="11">
                  <c:v>6.752999999999996</c:v>
                </c:pt>
                <c:pt idx="12">
                  <c:v>6.775999999999996</c:v>
                </c:pt>
                <c:pt idx="13">
                  <c:v>6.798999999999996</c:v>
                </c:pt>
                <c:pt idx="14">
                  <c:v>6.821999999999996</c:v>
                </c:pt>
                <c:pt idx="15">
                  <c:v>6.84499999999999</c:v>
                </c:pt>
                <c:pt idx="16">
                  <c:v>6.867999999999989</c:v>
                </c:pt>
                <c:pt idx="17">
                  <c:v>6.890999999999995</c:v>
                </c:pt>
                <c:pt idx="18">
                  <c:v>6.913999999999994</c:v>
                </c:pt>
                <c:pt idx="19">
                  <c:v>6.936999999999994</c:v>
                </c:pt>
                <c:pt idx="20">
                  <c:v>6.959999999999994</c:v>
                </c:pt>
                <c:pt idx="21">
                  <c:v>6.982999999999993</c:v>
                </c:pt>
                <c:pt idx="22">
                  <c:v>7.00599999999999</c:v>
                </c:pt>
                <c:pt idx="23">
                  <c:v>7.028999999999988</c:v>
                </c:pt>
                <c:pt idx="24">
                  <c:v>7.051999999999992</c:v>
                </c:pt>
                <c:pt idx="25">
                  <c:v>7.07499999999999</c:v>
                </c:pt>
                <c:pt idx="26">
                  <c:v>7.097999999999987</c:v>
                </c:pt>
                <c:pt idx="27">
                  <c:v>7.120999999999987</c:v>
                </c:pt>
                <c:pt idx="28">
                  <c:v>7.143999999999989</c:v>
                </c:pt>
                <c:pt idx="29">
                  <c:v>7.166999999999986</c:v>
                </c:pt>
                <c:pt idx="30">
                  <c:v>7.189999999999991</c:v>
                </c:pt>
                <c:pt idx="31">
                  <c:v>7.212999999999989</c:v>
                </c:pt>
                <c:pt idx="32">
                  <c:v>7.23599999999999</c:v>
                </c:pt>
                <c:pt idx="33">
                  <c:v>7.25899999999999</c:v>
                </c:pt>
                <c:pt idx="34">
                  <c:v>7.28199999999999</c:v>
                </c:pt>
                <c:pt idx="35">
                  <c:v>7.304999999999985</c:v>
                </c:pt>
                <c:pt idx="36">
                  <c:v>7.327999999999984</c:v>
                </c:pt>
                <c:pt idx="37">
                  <c:v>7.350999999999987</c:v>
                </c:pt>
                <c:pt idx="38">
                  <c:v>7.373999999999988</c:v>
                </c:pt>
                <c:pt idx="39">
                  <c:v>7.396999999999988</c:v>
                </c:pt>
                <c:pt idx="40">
                  <c:v>7.419999999999987</c:v>
                </c:pt>
                <c:pt idx="41">
                  <c:v>7.442999999999987</c:v>
                </c:pt>
                <c:pt idx="42">
                  <c:v>7.465999999999987</c:v>
                </c:pt>
                <c:pt idx="43">
                  <c:v>7.488999999999986</c:v>
                </c:pt>
                <c:pt idx="44">
                  <c:v>7.511999999999986</c:v>
                </c:pt>
                <c:pt idx="45">
                  <c:v>7.534999999999986</c:v>
                </c:pt>
                <c:pt idx="46">
                  <c:v>7.557999999999986</c:v>
                </c:pt>
              </c:numCache>
            </c:numRef>
          </c:xVal>
          <c:yVal>
            <c:numRef>
              <c:f>mcf!$R$2:$R$50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0.333333333333333</c:v>
                </c:pt>
                <c:pt idx="7">
                  <c:v>0.333333333333333</c:v>
                </c:pt>
                <c:pt idx="8">
                  <c:v>0.333333333333333</c:v>
                </c:pt>
                <c:pt idx="9">
                  <c:v>0.0</c:v>
                </c:pt>
                <c:pt idx="10">
                  <c:v>1.333333333333333</c:v>
                </c:pt>
                <c:pt idx="11">
                  <c:v>6.0</c:v>
                </c:pt>
                <c:pt idx="12">
                  <c:v>14.0</c:v>
                </c:pt>
                <c:pt idx="13">
                  <c:v>15.0</c:v>
                </c:pt>
                <c:pt idx="14">
                  <c:v>10.33333333333333</c:v>
                </c:pt>
                <c:pt idx="15">
                  <c:v>2.333333333333333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1752840"/>
        <c:axId val="2111758984"/>
      </c:scatterChart>
      <c:valAx>
        <c:axId val="2111752840"/>
        <c:scaling>
          <c:orientation val="minMax"/>
          <c:max val="6.9"/>
          <c:min val="6.7"/>
        </c:scaling>
        <c:delete val="0"/>
        <c:axPos val="b"/>
        <c:title>
          <c:tx>
            <c:rich>
              <a:bodyPr/>
              <a:lstStyle/>
              <a:p>
                <a:pPr>
                  <a:defRPr sz="1200" b="0" i="1">
                    <a:latin typeface="Gill Sans"/>
                    <a:cs typeface="Gill Sans"/>
                  </a:defRPr>
                </a:pPr>
                <a:r>
                  <a:rPr lang="en-US" sz="1200" b="0" i="1" dirty="0" smtClean="0">
                    <a:latin typeface="Gill Sans"/>
                    <a:cs typeface="Gill Sans"/>
                  </a:rPr>
                  <a:t>Runtime</a:t>
                </a:r>
                <a:r>
                  <a:rPr lang="en-US" sz="1200" b="0" i="1" baseline="0" dirty="0" smtClean="0">
                    <a:latin typeface="Gill Sans"/>
                    <a:cs typeface="Gill Sans"/>
                  </a:rPr>
                  <a:t> in Seconds</a:t>
                </a:r>
                <a:endParaRPr lang="en-US" sz="1200" b="0" i="1" dirty="0">
                  <a:latin typeface="Gill Sans"/>
                  <a:cs typeface="Gill Sans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2111758984"/>
        <c:crosses val="autoZero"/>
        <c:crossBetween val="midCat"/>
      </c:valAx>
      <c:valAx>
        <c:axId val="211175898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2111752840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0.187244094488189"/>
          <c:y val="0.728224684123787"/>
          <c:w val="0.563011811023622"/>
          <c:h val="0.172938106573888"/>
        </c:manualLayout>
      </c:layout>
      <c:overlay val="0"/>
      <c:txPr>
        <a:bodyPr/>
        <a:lstStyle/>
        <a:p>
          <a:pPr>
            <a:defRPr sz="1400" b="0">
              <a:latin typeface="Gill Sans"/>
              <a:cs typeface="Gill Sans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few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97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97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Joke: I haven’t verified every reports of PTU. Because the output of PTU is non actionable and there are many false positives, I will have to spend a lot of time to figure out one problem. </a:t>
            </a:r>
          </a:p>
          <a:p>
            <a:pPr marL="228600" indent="-228600">
              <a:buNone/>
            </a:pPr>
            <a:r>
              <a:rPr lang="en-US" baseline="0" dirty="0" smtClean="0"/>
              <a:t>      If I have to figure out all of these problems, I won’t graduate for ever.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Allocation sites/cache lines, we intercept memory allocation/free operations.</a:t>
            </a:r>
          </a:p>
          <a:p>
            <a:pPr marL="228600" indent="-228600">
              <a:buNone/>
            </a:pPr>
            <a:r>
              <a:rPr lang="en-US" baseline="0" dirty="0" smtClean="0"/>
              <a:t> Example: one allocation site, called 100 times. PTU can at least report 100 cache lines, but sheriff-detect only report once since they are from the same allocation sites.</a:t>
            </a:r>
          </a:p>
          <a:p>
            <a:pPr marL="228600" indent="-228600">
              <a:buAutoNum type="arabicParenBoth"/>
            </a:pPr>
            <a:r>
              <a:rPr lang="en-US" dirty="0" smtClean="0"/>
              <a:t>They can’t distinguish false</a:t>
            </a:r>
            <a:r>
              <a:rPr lang="en-US" baseline="0" dirty="0" smtClean="0"/>
              <a:t> sharing and true sharing.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They can o</a:t>
            </a:r>
            <a:r>
              <a:rPr lang="en-US" dirty="0" smtClean="0"/>
              <a:t>verstate the occurs of false sharing problem since</a:t>
            </a:r>
            <a:r>
              <a:rPr lang="en-US" baseline="0" dirty="0" smtClean="0"/>
              <a:t> they don’t take interleaved memory access into account.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None/>
            </a:pPr>
            <a:r>
              <a:rPr lang="en-US" baseline="0" dirty="0" smtClean="0"/>
              <a:t>PTU can’t differentiate true sharing and false sharing,</a:t>
            </a:r>
          </a:p>
          <a:p>
            <a:pPr marL="228600" indent="-228600">
              <a:buNone/>
            </a:pPr>
            <a:r>
              <a:rPr lang="en-US" baseline="0" dirty="0" smtClean="0"/>
              <a:t>They can’t tell when heap object is re-used. </a:t>
            </a:r>
          </a:p>
          <a:p>
            <a:pPr marL="228600" indent="-228600">
              <a:buNone/>
            </a:pPr>
            <a:r>
              <a:rPr lang="en-US" baseline="0" dirty="0" smtClean="0"/>
              <a:t>They will report some cases when memory access are not interleaved. 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None/>
            </a:pPr>
            <a:r>
              <a:rPr lang="en-US" baseline="0" dirty="0" smtClean="0"/>
              <a:t>In total,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not</a:t>
            </a:r>
            <a:r>
              <a:rPr lang="en-US" baseline="0" dirty="0" smtClean="0"/>
              <a:t> *always* as fast or faster than pthreads. Slow THEN HIGHLIGHT THE FASTER PARTS.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7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(Brazil – didn’t know the desk was shared!)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many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big</a:t>
            </a:r>
            <a:r>
              <a:rPr lang="en-US" baseline="0" dirty="0" smtClean="0"/>
              <a:t> 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Fine-grained locks</a:t>
            </a:r>
            <a:r>
              <a:rPr lang="en-US" baseline="0" dirty="0" smtClean="0"/>
              <a:t> (lock acquisition overhead)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Insidious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(Brazil – didn’t know the desk was shared!)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Obviously this doesn’t preserve shared</a:t>
            </a:r>
            <a:r>
              <a:rPr lang="en-US" baseline="0" dirty="0" smtClean="0">
                <a:cs typeface="+mn-cs"/>
              </a:rPr>
              <a:t> memory semantics, so we need to commit changes made by one thread so they become visible to others.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9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11/26/11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0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emf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gi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emf"/><Relationship Id="rId3" Type="http://schemas.openxmlformats.org/officeDocument/2006/relationships/chart" Target="../charts/char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Relationship Id="rId3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55.jpg"/><Relationship Id="rId5" Type="http://schemas.openxmlformats.org/officeDocument/2006/relationships/image" Target="../media/image57.jp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8.jpeg"/><Relationship Id="rId5" Type="http://schemas.openxmlformats.org/officeDocument/2006/relationships/image" Target="../media/image52.png"/><Relationship Id="rId6" Type="http://schemas.openxmlformats.org/officeDocument/2006/relationships/image" Target="../media/image59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jpe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BFBFF"/>
              </a:clrFrom>
              <a:clrTo>
                <a:srgbClr val="FBFB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2133600"/>
            <a:ext cx="2595801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2457"/>
            <a:ext cx="7696200" cy="121920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Multithreaded Programming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for Mere Mortals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3124200" y="2514600"/>
            <a:ext cx="2667000" cy="2514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410200"/>
            <a:ext cx="7086600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Emery Berger</a:t>
            </a:r>
            <a:r>
              <a:rPr lang="en-US" sz="2800" dirty="0" smtClean="0">
                <a:solidFill>
                  <a:srgbClr val="FFFFFF"/>
                </a:solidFill>
              </a:rPr>
              <a:t>, Charlie </a:t>
            </a:r>
            <a:r>
              <a:rPr lang="en-US" sz="2800" dirty="0" err="1" smtClean="0">
                <a:solidFill>
                  <a:srgbClr val="FFFFFF"/>
                </a:solidFill>
              </a:rPr>
              <a:t>Curtsinger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err="1" smtClean="0">
                <a:solidFill>
                  <a:srgbClr val="FFFFFF"/>
                </a:solidFill>
              </a:rPr>
              <a:t>Tongping</a:t>
            </a:r>
            <a:r>
              <a:rPr lang="en-US" sz="2800" dirty="0" smtClean="0">
                <a:solidFill>
                  <a:srgbClr val="FFFFFF"/>
                </a:solidFill>
              </a:rPr>
              <a:t> Liu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95400"/>
            <a:ext cx="3837232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33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2438400"/>
            <a:ext cx="1219200" cy="125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1636" y="-1540564"/>
            <a:ext cx="6857999" cy="99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2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9144000" cy="78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2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3149" y="0"/>
            <a:ext cx="10497149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58000" y="3048000"/>
            <a:ext cx="1981200" cy="1066800"/>
            <a:chOff x="6858000" y="3048000"/>
            <a:chExt cx="1981200" cy="1066800"/>
          </a:xfrm>
        </p:grpSpPr>
        <p:sp>
          <p:nvSpPr>
            <p:cNvPr id="6" name="Oval Callout 5"/>
            <p:cNvSpPr/>
            <p:nvPr/>
          </p:nvSpPr>
          <p:spPr>
            <a:xfrm>
              <a:off x="6858000" y="3048000"/>
              <a:ext cx="1981200" cy="1066800"/>
            </a:xfrm>
            <a:prstGeom prst="wedgeEllipseCallout">
              <a:avLst>
                <a:gd name="adj1" fmla="val -20192"/>
                <a:gd name="adj2" fmla="val 86310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(      )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3276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45247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838200"/>
            <a:ext cx="502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244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295400" y="685800"/>
            <a:ext cx="3276600" cy="2667000"/>
            <a:chOff x="533400" y="685800"/>
            <a:chExt cx="3276600" cy="26670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4" name="Group 33"/>
          <p:cNvGrpSpPr/>
          <p:nvPr/>
        </p:nvGrpSpPr>
        <p:grpSpPr>
          <a:xfrm>
            <a:off x="4495800" y="685800"/>
            <a:ext cx="3276600" cy="2667000"/>
            <a:chOff x="533400" y="685800"/>
            <a:chExt cx="3276600" cy="2667000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Group 58"/>
          <p:cNvGrpSpPr/>
          <p:nvPr/>
        </p:nvGrpSpPr>
        <p:grpSpPr>
          <a:xfrm>
            <a:off x="1295400" y="3429000"/>
            <a:ext cx="3276600" cy="2667000"/>
            <a:chOff x="533400" y="685800"/>
            <a:chExt cx="3276600" cy="2667000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4" name="Group 83"/>
          <p:cNvGrpSpPr/>
          <p:nvPr/>
        </p:nvGrpSpPr>
        <p:grpSpPr>
          <a:xfrm>
            <a:off x="4495800" y="3429000"/>
            <a:ext cx="3276600" cy="2667000"/>
            <a:chOff x="533400" y="685800"/>
            <a:chExt cx="3276600" cy="2667000"/>
          </a:xfrm>
        </p:grpSpPr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9837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1584829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3183" y="2844224"/>
            <a:ext cx="4489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FFF00"/>
                </a:solidFill>
                <a:latin typeface="Cracked"/>
                <a:cs typeface="Cracked"/>
              </a:rPr>
              <a:t>False Sharing!</a:t>
            </a:r>
            <a:endParaRPr lang="en-US" sz="8000" dirty="0">
              <a:solidFill>
                <a:srgbClr val="FFFF00"/>
              </a:solidFill>
              <a:latin typeface="Cracked"/>
              <a:cs typeface="Cracked"/>
            </a:endParaRPr>
          </a:p>
        </p:txBody>
      </p:sp>
    </p:spTree>
    <p:extLst>
      <p:ext uri="{BB962C8B-B14F-4D97-AF65-F5344CB8AC3E}">
        <p14:creationId xmlns:p14="http://schemas.microsoft.com/office/powerpoint/2010/main" val="3877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medium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014" y="685800"/>
            <a:ext cx="9161014" cy="51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55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2100"/>
            <a:ext cx="6803571" cy="40005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4800" y="1066800"/>
            <a:ext cx="4267200" cy="2298700"/>
            <a:chOff x="304800" y="1066800"/>
            <a:chExt cx="4267200" cy="2298700"/>
          </a:xfrm>
        </p:grpSpPr>
        <p:sp>
          <p:nvSpPr>
            <p:cNvPr id="5" name="Rectangle 4"/>
            <p:cNvSpPr/>
            <p:nvPr/>
          </p:nvSpPr>
          <p:spPr>
            <a:xfrm>
              <a:off x="1219200" y="2895600"/>
              <a:ext cx="3352800" cy="469900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304800" y="1066800"/>
              <a:ext cx="1981200" cy="1066800"/>
            </a:xfrm>
            <a:prstGeom prst="wedgeEllipseCallout">
              <a:avLst>
                <a:gd name="adj1" fmla="val 32372"/>
                <a:gd name="adj2" fmla="val 83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mine!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8200" y="1066800"/>
            <a:ext cx="3581400" cy="2298700"/>
            <a:chOff x="4648200" y="1066800"/>
            <a:chExt cx="3581400" cy="2298700"/>
          </a:xfrm>
        </p:grpSpPr>
        <p:sp>
          <p:nvSpPr>
            <p:cNvPr id="6" name="Rectangle 5"/>
            <p:cNvSpPr/>
            <p:nvPr/>
          </p:nvSpPr>
          <p:spPr>
            <a:xfrm>
              <a:off x="4648200" y="2895600"/>
              <a:ext cx="3048000" cy="4699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6248400" y="1066800"/>
              <a:ext cx="1981200" cy="1066800"/>
            </a:xfrm>
            <a:prstGeom prst="wedgeEllipseCallout">
              <a:avLst>
                <a:gd name="adj1" fmla="val -25961"/>
                <a:gd name="adj2" fmla="val 108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yours!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55460" y="2860357"/>
            <a:ext cx="16330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 smtClean="0">
                <a:solidFill>
                  <a:schemeClr val="bg2">
                    <a:lumMod val="10000"/>
                  </a:schemeClr>
                </a:solidFill>
              </a:rPr>
              <a:t>cache line</a:t>
            </a:r>
            <a:endParaRPr lang="en-US" sz="2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5400" y="4865511"/>
            <a:ext cx="1743247" cy="1981200"/>
            <a:chOff x="1295400" y="4865511"/>
            <a:chExt cx="1743247" cy="1981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5400" y="4865511"/>
              <a:ext cx="1743247" cy="19812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481223" y="5168900"/>
              <a:ext cx="1371600" cy="469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bg2">
                      <a:lumMod val="10000"/>
                    </a:schemeClr>
                  </a:solidFill>
                </a:rPr>
                <a:t>cache </a:t>
              </a:r>
              <a:r>
                <a:rPr lang="en-US" b="1" i="1" dirty="0" smtClean="0">
                  <a:solidFill>
                    <a:schemeClr val="bg2">
                      <a:lumMod val="10000"/>
                    </a:schemeClr>
                  </a:solidFill>
                </a:rPr>
                <a:t>line</a:t>
              </a:r>
              <a:endParaRPr lang="en-US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48400" y="4865511"/>
            <a:ext cx="1743247" cy="1981200"/>
            <a:chOff x="6248400" y="4865511"/>
            <a:chExt cx="1743247" cy="19812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8400" y="4865511"/>
              <a:ext cx="1743247" cy="19812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434223" y="5168900"/>
              <a:ext cx="1371600" cy="469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bg2">
                      <a:lumMod val="10000"/>
                    </a:schemeClr>
                  </a:solidFill>
                </a:rPr>
                <a:t>cache </a:t>
              </a:r>
              <a:r>
                <a:rPr lang="en-US" b="1" i="1" dirty="0" smtClean="0">
                  <a:solidFill>
                    <a:schemeClr val="bg2">
                      <a:lumMod val="10000"/>
                    </a:schemeClr>
                  </a:solidFill>
                </a:rPr>
                <a:t>line</a:t>
              </a:r>
              <a:endParaRPr lang="en-US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481223" y="5181600"/>
            <a:ext cx="1371600" cy="469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cache </a:t>
            </a:r>
            <a:r>
              <a:rPr lang="en-US" b="1" i="1" dirty="0" smtClean="0">
                <a:solidFill>
                  <a:schemeClr val="bg1"/>
                </a:solidFill>
              </a:rPr>
              <a:t>line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34223" y="5181600"/>
            <a:ext cx="1371600" cy="469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cache </a:t>
            </a:r>
            <a:r>
              <a:rPr lang="en-US" b="1" i="1" dirty="0" smtClean="0">
                <a:solidFill>
                  <a:schemeClr val="bg1"/>
                </a:solidFill>
              </a:rPr>
              <a:t>line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rcRect t="39445" b="39166"/>
          <a:stretch/>
        </p:blipFill>
        <p:spPr>
          <a:xfrm>
            <a:off x="3048000" y="6172200"/>
            <a:ext cx="3219533" cy="6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4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  <p:bldP spid="20" grpId="1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</p:spTree>
    <p:extLst>
      <p:ext uri="{BB962C8B-B14F-4D97-AF65-F5344CB8AC3E}">
        <p14:creationId xmlns:p14="http://schemas.microsoft.com/office/powerpoint/2010/main" val="1274090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381000"/>
            <a:ext cx="39624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58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1752600"/>
            <a:ext cx="44196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599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3657600"/>
            <a:ext cx="44196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751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5638800"/>
            <a:ext cx="26670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54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rdcoun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689" y="990600"/>
            <a:ext cx="9144000" cy="3581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4327122"/>
            <a:ext cx="1166114" cy="10830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495800"/>
            <a:ext cx="8229600" cy="655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+ 850 lines…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482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76600" y="2057400"/>
            <a:ext cx="51054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No false positives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1000" y="609600"/>
            <a:ext cx="2743200" cy="3257729"/>
            <a:chOff x="381000" y="609600"/>
            <a:chExt cx="2743200" cy="325772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" y="609600"/>
              <a:ext cx="2546350" cy="25463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3400" y="2667000"/>
              <a:ext cx="2590800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76600" y="4267200"/>
            <a:ext cx="58674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Precise object identification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59667" y="2743200"/>
            <a:ext cx="585611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Object has 13767 interleaving writes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(starts at 0xd5c8e160, length 32). 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Allocation call stack: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   0: </a:t>
            </a:r>
            <a:r>
              <a:rPr lang="en-US" dirty="0" err="1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wordcount.c</a:t>
            </a:r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: 136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   1: </a:t>
            </a:r>
            <a:r>
              <a:rPr lang="en-US" dirty="0" err="1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wordcount.c</a:t>
            </a:r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: 444</a:t>
            </a:r>
            <a:endParaRPr lang="en-US" dirty="0">
              <a:solidFill>
                <a:srgbClr val="008000"/>
              </a:solidFill>
              <a:latin typeface="Lucida Sans Typewriter"/>
              <a:cs typeface="Lucida Sans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405569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192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33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35976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35433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3505200"/>
            <a:ext cx="3200400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66966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150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Isolation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6" name="Picture 5" descr="f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6031564" y="914123"/>
            <a:ext cx="977903" cy="280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hrea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20255"/>
            <a:ext cx="1219200" cy="218494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3962400" y="2275168"/>
            <a:ext cx="1219200" cy="127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Rectangle 1"/>
          <p:cNvSpPr/>
          <p:nvPr/>
        </p:nvSpPr>
        <p:spPr bwMode="auto">
          <a:xfrm>
            <a:off x="609600" y="3962400"/>
            <a:ext cx="3505200" cy="26670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26" name="Freeform 25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3" name="Freeform 32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6" name="Freeform 35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9" name="Freeform 38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42" name="Freeform 41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sp>
        <p:nvSpPr>
          <p:cNvPr id="44" name="Title 1"/>
          <p:cNvSpPr txBox="1">
            <a:spLocks/>
          </p:cNvSpPr>
          <p:nvPr/>
        </p:nvSpPr>
        <p:spPr bwMode="auto">
          <a:xfrm>
            <a:off x="609600" y="3505200"/>
            <a:ext cx="3200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i="1" dirty="0">
                <a:latin typeface="Calibri"/>
                <a:ea typeface="ＭＳ Ｐゴシック" charset="0"/>
                <a:cs typeface="Calibri"/>
              </a:rPr>
              <a:t>s</a:t>
            </a:r>
            <a:r>
              <a:rPr lang="en-US" sz="2400" i="1" dirty="0" smtClean="0">
                <a:latin typeface="Calibri"/>
                <a:ea typeface="ＭＳ Ｐゴシック" charset="0"/>
                <a:cs typeface="Calibri"/>
              </a:rPr>
              <a:t>hared address space</a:t>
            </a:r>
            <a:endParaRPr lang="en-US" sz="2400" i="1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5029200" y="3429000"/>
            <a:ext cx="3124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i="1" dirty="0">
                <a:latin typeface="Calibri"/>
                <a:ea typeface="ＭＳ Ｐゴシック" charset="0"/>
                <a:cs typeface="Calibri"/>
              </a:rPr>
              <a:t>d</a:t>
            </a:r>
            <a:r>
              <a:rPr lang="en-US" sz="2400" i="1" dirty="0" smtClean="0">
                <a:latin typeface="Calibri"/>
                <a:ea typeface="ＭＳ Ｐゴシック" charset="0"/>
                <a:cs typeface="Calibri"/>
              </a:rPr>
              <a:t>isjoint address spaces</a:t>
            </a:r>
            <a:endParaRPr lang="en-US" sz="2400" i="1" dirty="0"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710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666 0.22223 " pathEditMode="relative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-0.14167 0.2 " pathEditMode="relative" ptsTypes="AA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0.24445 " pathEditMode="relative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05 0.15555 " pathEditMode="relative" ptsTypes="AA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13334 0.1777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888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18333 0.16667 " pathEditMode="relative" ptsTypes="AA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04167 0.25556 " pathEditMode="relative" ptsTypes="AA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9167 0.26667 " pathEditMode="relative" ptsTypes="AA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 animBg="1"/>
      <p:bldP spid="22" grpId="0" animBg="1"/>
      <p:bldP spid="23" grpId="0" animBg="1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8993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810000" y="1752600"/>
            <a:ext cx="3886200" cy="3962400"/>
            <a:chOff x="4191000" y="1752600"/>
            <a:chExt cx="3886200" cy="3962400"/>
          </a:xfrm>
          <a:solidFill>
            <a:srgbClr val="FFFFFF"/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4191000" y="1752600"/>
              <a:ext cx="3886200" cy="39624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572000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350977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2000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350977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752600"/>
            <a:ext cx="3837232" cy="39370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343400" y="2667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343400" y="2667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23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25 0.05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25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0.05 -0.0611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305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8333 -0.0388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1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75 0.02778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33 -0.03889 L 0.24166 0.0055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222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 -0.06111 L 0.05 0.20555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0.05 L 0.24167 0.20555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5" grpId="0" animBg="1"/>
      <p:bldP spid="16" grpId="0" animBg="1"/>
      <p:bldP spid="16" grpId="1" animBg="1"/>
      <p:bldP spid="16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3810000" y="1752600"/>
            <a:ext cx="3886200" cy="3962400"/>
            <a:chOff x="4191000" y="1752600"/>
            <a:chExt cx="3886200" cy="3962400"/>
          </a:xfrm>
          <a:solidFill>
            <a:srgbClr val="FFFFFF"/>
          </a:solidFill>
        </p:grpSpPr>
        <p:sp>
          <p:nvSpPr>
            <p:cNvPr id="12" name="Rectangle 11"/>
            <p:cNvSpPr/>
            <p:nvPr/>
          </p:nvSpPr>
          <p:spPr bwMode="auto">
            <a:xfrm>
              <a:off x="4191000" y="1752600"/>
              <a:ext cx="3886200" cy="39624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72000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350977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72000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350977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18" name="Freeform 17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1" name="Freeform 20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4" name="Freeform 23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7" name="Freeform 26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77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19167 -2.22222E-6 " pathEditMode="relative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19167 0.2222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11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3.33333E-6 0.2222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2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4800" y="5638800"/>
            <a:ext cx="457200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4142" y="5181600"/>
            <a:ext cx="581058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1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solidFill>
                  <a:srgbClr val="800000"/>
                </a:solidFill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555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4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2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2"/>
            <a:endCxn id="34" idx="0"/>
          </p:cNvCxnSpPr>
          <p:nvPr/>
        </p:nvCxnSpPr>
        <p:spPr>
          <a:xfrm rot="5400000">
            <a:off x="1441450" y="3619500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7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0" idx="0"/>
            <a:endCxn id="24" idx="2"/>
          </p:cNvCxnSpPr>
          <p:nvPr/>
        </p:nvCxnSpPr>
        <p:spPr>
          <a:xfrm rot="5400000" flipH="1" flipV="1">
            <a:off x="7455191" y="992461"/>
            <a:ext cx="224879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8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7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3" idx="2"/>
            <a:endCxn id="34" idx="0"/>
          </p:cNvCxnSpPr>
          <p:nvPr/>
        </p:nvCxnSpPr>
        <p:spPr>
          <a:xfrm rot="5400000">
            <a:off x="3898900" y="514350"/>
            <a:ext cx="2705100" cy="556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3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66800" y="1371600"/>
          <a:ext cx="7467599" cy="4870374"/>
        </p:xfrm>
        <a:graphic>
          <a:graphicData uri="http://schemas.openxmlformats.org/drawingml/2006/table">
            <a:tbl>
              <a:tblPr/>
              <a:tblGrid>
                <a:gridCol w="2286000"/>
                <a:gridCol w="1981200"/>
                <a:gridCol w="3200399"/>
              </a:tblGrid>
              <a:tr h="72042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Benchmarks</a:t>
                      </a:r>
                    </a:p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PTU</a:t>
                      </a:r>
                    </a:p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(# shared lines)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SHERIFF-DETECT</a:t>
                      </a:r>
                    </a:p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(#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shared objects</a:t>
                      </a:r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)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canneal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fluidanimate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kmeans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1916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linear_regression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matrix_multiply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468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pbzip2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pca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pfscan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reverse_index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N/A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streamcluster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word_count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swaptions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196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9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2,664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066800" y="2514600"/>
            <a:ext cx="74676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000000"/>
                </a:solidFill>
              </a:rPr>
              <a:t>kmeans</a:t>
            </a:r>
            <a:r>
              <a:rPr lang="en-US" sz="2800" b="1" dirty="0" smtClean="0">
                <a:solidFill>
                  <a:srgbClr val="000000"/>
                </a:solidFill>
              </a:rPr>
              <a:t>                           1916                                     2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00" y="4495800"/>
            <a:ext cx="74676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rgbClr val="000000"/>
                </a:solidFill>
              </a:rPr>
              <a:t>reverse_index</a:t>
            </a:r>
            <a:r>
              <a:rPr lang="en-US" sz="2800" b="1" dirty="0" smtClean="0">
                <a:solidFill>
                  <a:srgbClr val="000000"/>
                </a:solidFill>
              </a:rPr>
              <a:t>                  N/A </a:t>
            </a:r>
            <a:r>
              <a:rPr lang="en-US" sz="1000" b="1" dirty="0" smtClean="0">
                <a:solidFill>
                  <a:srgbClr val="000000"/>
                </a:solidFill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</a:rPr>
              <a:t>                                   5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6800" y="5867400"/>
            <a:ext cx="74676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</a:rPr>
              <a:t>Total                           </a:t>
            </a:r>
            <a:r>
              <a:rPr lang="en-US" sz="800" b="1" dirty="0" smtClean="0">
                <a:solidFill>
                  <a:srgbClr val="000000"/>
                </a:solidFill>
              </a:rPr>
              <a:t>  </a:t>
            </a:r>
            <a:r>
              <a:rPr lang="en-US" sz="2800" b="1" dirty="0" smtClean="0">
                <a:solidFill>
                  <a:srgbClr val="000000"/>
                </a:solidFill>
              </a:rPr>
              <a:t>   2,664 </a:t>
            </a:r>
            <a:r>
              <a:rPr lang="en-US" sz="1000" b="1" dirty="0" smtClean="0">
                <a:solidFill>
                  <a:srgbClr val="000000"/>
                </a:solidFill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</a:rPr>
              <a:t>                                  15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6" name="Title 4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Output:</a:t>
            </a:r>
            <a:r>
              <a:rPr lang="en-US" cap="small" dirty="0" smtClean="0"/>
              <a:t> PTU vs. Sheriff-Detect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0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33400"/>
            <a:ext cx="1447800" cy="685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57400" y="1524000"/>
            <a:ext cx="1447800" cy="2286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7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377647"/>
              </p:ext>
            </p:extLst>
          </p:nvPr>
        </p:nvGraphicFramePr>
        <p:xfrm>
          <a:off x="2819400" y="3276600"/>
          <a:ext cx="5911850" cy="345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29200" y="990600"/>
            <a:ext cx="253954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char padding[64];</a:t>
            </a:r>
            <a:endParaRPr lang="en-US" dirty="0">
              <a:latin typeface="Andale Mono"/>
              <a:cs typeface="Andale Mono"/>
            </a:endParaRPr>
          </a:p>
        </p:txBody>
      </p:sp>
      <p:cxnSp>
        <p:nvCxnSpPr>
          <p:cNvPr id="4" name="Straight Arrow Connector 3"/>
          <p:cNvCxnSpPr>
            <a:stCxn id="2" idx="1"/>
          </p:cNvCxnSpPr>
          <p:nvPr/>
        </p:nvCxnSpPr>
        <p:spPr>
          <a:xfrm flipH="1" flipV="1">
            <a:off x="990600" y="1143000"/>
            <a:ext cx="4038600" cy="32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400800" y="61722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91200" y="3886200"/>
            <a:ext cx="3124200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ve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00"/>
            <a:ext cx="9119604" cy="32107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43400" y="3048000"/>
            <a:ext cx="10567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alibri"/>
              </a:rPr>
              <a:t>Sheriff-</a:t>
            </a:r>
            <a:r>
              <a:rPr lang="en-US" sz="1200" b="1" cap="small" dirty="0" smtClean="0">
                <a:latin typeface="Calibri"/>
              </a:rPr>
              <a:t>Detect</a:t>
            </a:r>
            <a:endParaRPr lang="en-US" sz="1200" b="1" dirty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0400" y="0"/>
            <a:ext cx="24990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</a:rPr>
              <a:t>Sheriff-</a:t>
            </a:r>
            <a:r>
              <a:rPr lang="en-US" b="1" cap="small" dirty="0" smtClean="0">
                <a:latin typeface="Calibri"/>
              </a:rPr>
              <a:t>Detect</a:t>
            </a:r>
            <a:r>
              <a:rPr lang="en-US" b="1" dirty="0" smtClean="0">
                <a:latin typeface="Calibri"/>
              </a:rPr>
              <a:t> overhead</a:t>
            </a:r>
            <a:endParaRPr lang="en-US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46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0"/>
            <a:ext cx="5181600" cy="77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4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62400" y="3048000"/>
            <a:ext cx="4141694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62400" y="2286000"/>
            <a:ext cx="50292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Prevents </a:t>
            </a:r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all 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false sharing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1447800"/>
            <a:ext cx="2971800" cy="2671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330" y="3849469"/>
            <a:ext cx="25908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 smtClean="0">
                <a:solidFill>
                  <a:srgbClr val="FF0000"/>
                </a:solidFill>
                <a:latin typeface="+mj-lt"/>
              </a:rPr>
              <a:t>Sheriff-Protect</a:t>
            </a:r>
          </a:p>
        </p:txBody>
      </p:sp>
    </p:spTree>
    <p:extLst>
      <p:ext uri="{BB962C8B-B14F-4D97-AF65-F5344CB8AC3E}">
        <p14:creationId xmlns:p14="http://schemas.microsoft.com/office/powerpoint/2010/main" val="14924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"/>
            <a:ext cx="1447800" cy="13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1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ve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00"/>
            <a:ext cx="9119604" cy="3210748"/>
          </a:xfrm>
          <a:prstGeom prst="rect">
            <a:avLst/>
          </a:prstGeom>
        </p:spPr>
      </p:pic>
      <p:pic>
        <p:nvPicPr>
          <p:cNvPr id="6" name="Picture 5" descr="patrolpe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05200"/>
            <a:ext cx="9116568" cy="33587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467"/>
            <a:ext cx="9144000" cy="3344333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00400" y="0"/>
            <a:ext cx="24990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</a:rPr>
              <a:t>Sheriff-</a:t>
            </a:r>
            <a:r>
              <a:rPr lang="en-US" b="1" cap="small" dirty="0" smtClean="0">
                <a:latin typeface="Calibri"/>
              </a:rPr>
              <a:t>Detect</a:t>
            </a:r>
            <a:r>
              <a:rPr lang="en-US" b="1" dirty="0" smtClean="0">
                <a:latin typeface="Calibri"/>
              </a:rPr>
              <a:t> overhead</a:t>
            </a:r>
            <a:endParaRPr lang="en-US" b="1" dirty="0"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048000"/>
            <a:ext cx="10864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alibri"/>
              </a:rPr>
              <a:t>Sheriff-</a:t>
            </a:r>
            <a:r>
              <a:rPr lang="en-US" sz="1200" b="1" cap="small" dirty="0" smtClean="0">
                <a:latin typeface="Calibri"/>
              </a:rPr>
              <a:t>Detect</a:t>
            </a:r>
            <a:endParaRPr lang="en-US" sz="1200" b="1" dirty="0"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3352800"/>
            <a:ext cx="24766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</a:rPr>
              <a:t>Sheriff-</a:t>
            </a:r>
            <a:r>
              <a:rPr lang="en-US" b="1" cap="small" dirty="0" smtClean="0">
                <a:latin typeface="Calibri"/>
              </a:rPr>
              <a:t>Patrol </a:t>
            </a:r>
            <a:r>
              <a:rPr lang="en-US" b="1" dirty="0" smtClean="0">
                <a:latin typeface="Calibri"/>
              </a:rPr>
              <a:t>overhead</a:t>
            </a:r>
            <a:endParaRPr lang="en-US" b="1" dirty="0"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4400" y="6589468"/>
            <a:ext cx="113364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alibri"/>
              </a:rPr>
              <a:t>Sheriff-</a:t>
            </a:r>
            <a:r>
              <a:rPr lang="en-US" sz="1200" b="1" cap="small" dirty="0" smtClean="0">
                <a:latin typeface="Calibri"/>
              </a:rPr>
              <a:t>Protect</a:t>
            </a:r>
            <a:endParaRPr lang="en-US" sz="12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Sheriff-</a:t>
            </a:r>
            <a:r>
              <a:rPr lang="en-US" cap="small" dirty="0">
                <a:solidFill>
                  <a:srgbClr val="000000"/>
                </a:solidFill>
              </a:rPr>
              <a:t>Detect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59872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Sheriff-</a:t>
            </a:r>
            <a:r>
              <a:rPr lang="en-US" cap="small" dirty="0">
                <a:solidFill>
                  <a:srgbClr val="000000"/>
                </a:solidFill>
              </a:rPr>
              <a:t>Detect</a:t>
            </a:r>
          </a:p>
        </p:txBody>
      </p: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Use </a:t>
            </a:r>
            <a:r>
              <a:rPr lang="en-US" sz="1400" dirty="0">
                <a:solidFill>
                  <a:srgbClr val="000000"/>
                </a:solidFill>
              </a:rPr>
              <a:t>Sheriff-</a:t>
            </a:r>
            <a:r>
              <a:rPr lang="en-US" sz="1400" cap="small" dirty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guide</a:t>
            </a:r>
            <a:br>
              <a:rPr lang="en-US" sz="1400" i="1" dirty="0"/>
            </a:br>
            <a:r>
              <a:rPr lang="en-US" sz="1400" i="1" dirty="0"/>
              <a:t>modifications</a:t>
            </a:r>
            <a:br>
              <a:rPr lang="en-US" sz="1400" i="1" dirty="0"/>
            </a:br>
            <a:r>
              <a:rPr lang="en-US" sz="1400" i="1" dirty="0"/>
              <a:t>(padding,</a:t>
            </a:r>
            <a:br>
              <a:rPr lang="en-US" sz="1400" i="1" dirty="0"/>
            </a:br>
            <a:r>
              <a:rPr lang="en-US" sz="1400" i="1" dirty="0"/>
              <a:t>alignment)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3520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Sheriff-</a:t>
            </a:r>
            <a:r>
              <a:rPr lang="en-US" cap="small" dirty="0" smtClean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Use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2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6705600" y="3810000"/>
            <a:ext cx="2303145" cy="2938511"/>
            <a:chOff x="3048000" y="0"/>
            <a:chExt cx="2971800" cy="379162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Sheriff-Protect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Sheriff-</a:t>
            </a:r>
            <a:r>
              <a:rPr lang="en-US" cap="small" dirty="0" smtClean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Use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cxnSp>
        <p:nvCxnSpPr>
          <p:cNvPr id="11" name="Straight Arrow Connector 10"/>
          <p:cNvCxnSpPr>
            <a:stCxn id="7" idx="3"/>
            <a:endCxn id="16" idx="1"/>
          </p:cNvCxnSpPr>
          <p:nvPr/>
        </p:nvCxnSpPr>
        <p:spPr>
          <a:xfrm>
            <a:off x="3617387" y="2157034"/>
            <a:ext cx="1670050" cy="22866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87437" y="40784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87437" y="4809013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Sheriff-</a:t>
            </a:r>
            <a:r>
              <a:rPr lang="en-US" cap="small" dirty="0" smtClean="0">
                <a:solidFill>
                  <a:srgbClr val="000000"/>
                </a:solidFill>
              </a:rPr>
              <a:t>Protect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>
            <a:off x="6117094" y="2427782"/>
            <a:ext cx="18068" cy="1650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512" y="5376048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mitigation</a:t>
            </a:r>
            <a:endParaRPr 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37056" y="3079815"/>
            <a:ext cx="2409329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modifications degrade performance or cause excess memory consumption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3652" y="2553539"/>
            <a:ext cx="2474740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source code unavailable</a:t>
            </a:r>
            <a:br>
              <a:rPr lang="en-US" sz="1400" i="1" dirty="0" smtClean="0"/>
            </a:br>
            <a:r>
              <a:rPr lang="en-US" sz="1400" i="1" dirty="0" smtClean="0"/>
              <a:t>or insufficient resources</a:t>
            </a:r>
            <a:br>
              <a:rPr lang="en-US" sz="1400" i="1" dirty="0" smtClean="0"/>
            </a:br>
            <a:r>
              <a:rPr lang="en-US" sz="1400" i="1" dirty="0" smtClean="0"/>
              <a:t>to act on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 smtClean="0"/>
              <a:t>reports 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36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6897" y="0"/>
            <a:ext cx="9816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0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31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90" y="0"/>
            <a:ext cx="10318166" cy="68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6723"/>
            <a:ext cx="11472496" cy="68931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9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487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0153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641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pic>
        <p:nvPicPr>
          <p:cNvPr id="547" name="Picture 5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sp>
        <p:nvSpPr>
          <p:cNvPr id="548" name="TextBox 547"/>
          <p:cNvSpPr txBox="1"/>
          <p:nvPr/>
        </p:nvSpPr>
        <p:spPr>
          <a:xfrm>
            <a:off x="1132597" y="3962400"/>
            <a:ext cx="741711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ldthreads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378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547" name="Picture 5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418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43200" y="1905000"/>
            <a:ext cx="6096000" cy="3886200"/>
          </a:xfrm>
          <a:prstGeom prst="round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race conditions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atomicity violations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deadlock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order violations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</p:grpSp>
      <p:pic>
        <p:nvPicPr>
          <p:cNvPr id="548" name="Picture 54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grpSp>
        <p:nvGrpSpPr>
          <p:cNvPr id="545" name="Group 983"/>
          <p:cNvGrpSpPr/>
          <p:nvPr/>
        </p:nvGrpSpPr>
        <p:grpSpPr>
          <a:xfrm>
            <a:off x="2989942" y="5991578"/>
            <a:ext cx="4484595" cy="646331"/>
            <a:chOff x="2079171" y="5602069"/>
            <a:chExt cx="4484595" cy="646331"/>
          </a:xfrm>
        </p:grpSpPr>
        <p:grpSp>
          <p:nvGrpSpPr>
            <p:cNvPr id="549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551" name="Rectangle 550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0" name="TextBox 549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deterministic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823" name="Rectangle 822"/>
          <p:cNvSpPr/>
          <p:nvPr/>
        </p:nvSpPr>
        <p:spPr bwMode="auto">
          <a:xfrm>
            <a:off x="2667000" y="5943600"/>
            <a:ext cx="5791200" cy="8382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799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547"/>
          <p:cNvSpPr txBox="1">
            <a:spLocks noChangeArrowheads="1"/>
          </p:cNvSpPr>
          <p:nvPr/>
        </p:nvSpPr>
        <p:spPr bwMode="auto">
          <a:xfrm>
            <a:off x="838200" y="2057400"/>
            <a:ext cx="7315200" cy="4031873"/>
          </a:xfrm>
          <a:prstGeom prst="rect">
            <a:avLst/>
          </a:prstGeom>
          <a:solidFill>
            <a:schemeClr val="tx1"/>
          </a:solidFill>
          <a:ln w="38100" cmpd="sng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Lucida Console" charset="0"/>
              </a:rPr>
              <a:t>% </a:t>
            </a:r>
            <a:r>
              <a:rPr lang="en-US" sz="3200" b="1" dirty="0">
                <a:solidFill>
                  <a:schemeClr val="bg1"/>
                </a:solidFill>
                <a:latin typeface="Lucida Console" charset="0"/>
              </a:rPr>
              <a:t>g++ </a:t>
            </a:r>
            <a:r>
              <a:rPr lang="en-US" sz="3200" dirty="0" err="1">
                <a:solidFill>
                  <a:schemeClr val="bg1"/>
                </a:solidFill>
                <a:latin typeface="Lucida Console" charset="0"/>
              </a:rPr>
              <a:t>myprog.cpp</a:t>
            </a:r>
            <a:r>
              <a:rPr lang="en-US" sz="3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Lucida Console" charset="0"/>
              </a:rPr>
              <a:t>–</a:t>
            </a:r>
            <a:r>
              <a:rPr lang="en-US" sz="3200" b="1" dirty="0" smtClean="0">
                <a:solidFill>
                  <a:schemeClr val="bg1"/>
                </a:solidFill>
                <a:latin typeface="Lucida Console" charset="0"/>
              </a:rPr>
              <a:t>l thread</a:t>
            </a:r>
          </a:p>
          <a:p>
            <a:endParaRPr lang="en-US" sz="3200" b="1" dirty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>
              <a:solidFill>
                <a:schemeClr val="bg1"/>
              </a:solidFill>
              <a:latin typeface="Lucida Console" charset="0"/>
            </a:endParaRPr>
          </a:p>
          <a:p>
            <a:endParaRPr lang="en-US" sz="3200" dirty="0">
              <a:solidFill>
                <a:schemeClr val="bg1"/>
              </a:solidFill>
              <a:latin typeface="Lucida Console" charset="0"/>
            </a:endParaRPr>
          </a:p>
        </p:txBody>
      </p:sp>
      <p:sp>
        <p:nvSpPr>
          <p:cNvPr id="25602" name="Title 2"/>
          <p:cNvSpPr>
            <a:spLocks noGrp="1"/>
          </p:cNvSpPr>
          <p:nvPr>
            <p:ph type="title"/>
          </p:nvPr>
        </p:nvSpPr>
        <p:spPr bwMode="auto">
          <a:xfrm>
            <a:off x="304800" y="3048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 cap="small" dirty="0" smtClean="0">
                <a:ea typeface="ＭＳ Ｐゴシック" charset="0"/>
              </a:rPr>
              <a:t>Dthreads: </a:t>
            </a:r>
            <a:r>
              <a:rPr lang="en-US" sz="4000" b="1" dirty="0" smtClean="0">
                <a:ea typeface="ＭＳ Ｐゴシック" charset="0"/>
              </a:rPr>
              <a:t>Easy to Use</a:t>
            </a:r>
            <a:endParaRPr lang="en-US" sz="4000" b="1" dirty="0"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3700" y="2057400"/>
            <a:ext cx="533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Lucida Console"/>
                <a:cs typeface="Lucida Console"/>
              </a:rPr>
              <a:t>p</a:t>
            </a:r>
            <a:endParaRPr lang="en-US" sz="3200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1467316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L -0.01007 0.0173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00" y="8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>
            <a:grpSpLocks/>
          </p:cNvGrpSpPr>
          <p:nvPr/>
        </p:nvGrpSpPr>
        <p:grpSpPr bwMode="auto">
          <a:xfrm>
            <a:off x="6540500" y="3683000"/>
            <a:ext cx="1072356" cy="1066800"/>
            <a:chOff x="3263900" y="2895600"/>
            <a:chExt cx="2476500" cy="2463800"/>
          </a:xfrm>
        </p:grpSpPr>
        <p:pic>
          <p:nvPicPr>
            <p:cNvPr id="59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5715000" y="2616200"/>
            <a:ext cx="1072356" cy="1066800"/>
            <a:chOff x="3263900" y="2895600"/>
            <a:chExt cx="2476500" cy="2463800"/>
          </a:xfrm>
        </p:grpSpPr>
        <p:pic>
          <p:nvPicPr>
            <p:cNvPr id="56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1"/>
          <p:cNvGrpSpPr>
            <a:grpSpLocks/>
          </p:cNvGrpSpPr>
          <p:nvPr/>
        </p:nvGrpSpPr>
        <p:grpSpPr bwMode="auto">
          <a:xfrm>
            <a:off x="5029200" y="1524000"/>
            <a:ext cx="1072356" cy="1066800"/>
            <a:chOff x="3263900" y="2895600"/>
            <a:chExt cx="2476500" cy="2463800"/>
          </a:xfrm>
        </p:grpSpPr>
        <p:pic>
          <p:nvPicPr>
            <p:cNvPr id="53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39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4114800"/>
            <a:ext cx="990600" cy="1163456"/>
          </a:xfrm>
          <a:prstGeom prst="rect">
            <a:avLst/>
          </a:prstGeom>
        </p:spPr>
      </p:pic>
      <p:pic>
        <p:nvPicPr>
          <p:cNvPr id="39" name="Picture 38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971800"/>
            <a:ext cx="990600" cy="1163456"/>
          </a:xfrm>
          <a:prstGeom prst="rect">
            <a:avLst/>
          </a:prstGeom>
        </p:spPr>
      </p:pic>
      <p:pic>
        <p:nvPicPr>
          <p:cNvPr id="10246" name="Picture 10245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905000"/>
            <a:ext cx="990600" cy="1163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3622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4913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3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8288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3" idx="3"/>
          </p:cNvCxnSpPr>
          <p:nvPr/>
        </p:nvCxnSpPr>
        <p:spPr bwMode="auto">
          <a:xfrm>
            <a:off x="1828800" y="2593033"/>
            <a:ext cx="18288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1828800" y="3657600"/>
            <a:ext cx="12192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1828800" y="4724400"/>
            <a:ext cx="24384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50546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5067300" y="25908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5943600" y="36576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6807200" y="47244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76962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7696200" y="25908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7696200" y="36576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7696200" y="47244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250" name="TextBox 10249"/>
          <p:cNvSpPr txBox="1"/>
          <p:nvPr/>
        </p:nvSpPr>
        <p:spPr>
          <a:xfrm>
            <a:off x="19050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Parallel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768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Serial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10251" name="Title 10250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Update in Deterministic Time &amp; Order</a:t>
            </a:r>
            <a:endParaRPr lang="en-US" sz="40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5257800"/>
            <a:ext cx="1661504" cy="14732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6962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Parallel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Rectangular Callout 1"/>
          <p:cNvSpPr/>
          <p:nvPr/>
        </p:nvSpPr>
        <p:spPr bwMode="auto">
          <a:xfrm>
            <a:off x="4076700" y="1536700"/>
            <a:ext cx="2108200" cy="596900"/>
          </a:xfrm>
          <a:prstGeom prst="wedgeRectCallout">
            <a:avLst>
              <a:gd name="adj1" fmla="val -40505"/>
              <a:gd name="adj2" fmla="val 101786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ＭＳ Ｐゴシック" charset="0"/>
                <a:cs typeface="Lucida Console"/>
              </a:rPr>
              <a:t>mutex_lock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3683000" y="2806700"/>
            <a:ext cx="2108200" cy="596900"/>
          </a:xfrm>
          <a:prstGeom prst="wedgeRectCallout">
            <a:avLst>
              <a:gd name="adj1" fmla="val -46528"/>
              <a:gd name="adj2" fmla="val 106042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ＭＳ Ｐゴシック" charset="0"/>
                <a:cs typeface="Lucida Console"/>
              </a:rPr>
              <a:t>cond_wait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  <p:sp>
        <p:nvSpPr>
          <p:cNvPr id="37" name="Rectangular Callout 36"/>
          <p:cNvSpPr/>
          <p:nvPr/>
        </p:nvSpPr>
        <p:spPr bwMode="auto">
          <a:xfrm>
            <a:off x="4660900" y="3810000"/>
            <a:ext cx="2806700" cy="596900"/>
          </a:xfrm>
          <a:prstGeom prst="wedgeRectCallout">
            <a:avLst>
              <a:gd name="adj1" fmla="val -36890"/>
              <a:gd name="adj2" fmla="val 110297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latin typeface="Lucida Console"/>
                <a:cs typeface="Lucida Console"/>
              </a:rPr>
              <a:t>pthread_create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07594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62" grpId="0"/>
      <p:bldP spid="35" grpId="0"/>
      <p:bldP spid="2" grpId="0" animBg="1"/>
      <p:bldP spid="2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8518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44196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054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40237" y="3581400"/>
            <a:ext cx="792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0   1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83283" y="35915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1    0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160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44196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054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40237" y="3581400"/>
            <a:ext cx="792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0   1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83283" y="35915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1    0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5756117" y="471422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41917" y="471422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22781" y="4724400"/>
            <a:ext cx="87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75836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28464"/>
              </p:ext>
            </p:extLst>
          </p:nvPr>
        </p:nvGraphicFramePr>
        <p:xfrm>
          <a:off x="-152400" y="990600"/>
          <a:ext cx="9118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667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953978"/>
              </p:ext>
            </p:extLst>
          </p:nvPr>
        </p:nvGraphicFramePr>
        <p:xfrm>
          <a:off x="0" y="7620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626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b="1" cap="small" dirty="0" smtClean="0">
                <a:latin typeface="Calibri"/>
                <a:ea typeface="ＭＳ Ｐゴシック" charset="0"/>
                <a:cs typeface="Calibri"/>
              </a:rPr>
              <a:t>Dthreads</a:t>
            </a:r>
            <a:r>
              <a:rPr lang="en-US" sz="4000" b="1" dirty="0"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performance analysis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4" name="Picture 3" descr="loc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8"/>
          <a:stretch/>
        </p:blipFill>
        <p:spPr>
          <a:xfrm>
            <a:off x="3797300" y="2019300"/>
            <a:ext cx="534489" cy="762000"/>
          </a:xfrm>
          <a:prstGeom prst="rect">
            <a:avLst/>
          </a:prstGeom>
        </p:spPr>
      </p:pic>
      <p:pic>
        <p:nvPicPr>
          <p:cNvPr id="5" name="Picture 4" descr="loc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/>
          <a:stretch/>
        </p:blipFill>
        <p:spPr>
          <a:xfrm>
            <a:off x="6526711" y="1219200"/>
            <a:ext cx="547189" cy="762000"/>
          </a:xfrm>
          <a:prstGeom prst="rect">
            <a:avLst/>
          </a:prstGeom>
        </p:spPr>
      </p:pic>
      <p:pic>
        <p:nvPicPr>
          <p:cNvPr id="6" name="Picture 5" descr="loc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8"/>
          <a:stretch/>
        </p:blipFill>
        <p:spPr>
          <a:xfrm>
            <a:off x="6959600" y="2070100"/>
            <a:ext cx="534489" cy="762000"/>
          </a:xfrm>
          <a:prstGeom prst="rect">
            <a:avLst/>
          </a:prstGeom>
        </p:spPr>
      </p:pic>
      <p:pic>
        <p:nvPicPr>
          <p:cNvPr id="7" name="Picture 6" descr="watch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4292600" y="2057400"/>
            <a:ext cx="609600" cy="685800"/>
          </a:xfrm>
          <a:prstGeom prst="rect">
            <a:avLst/>
          </a:prstGeom>
        </p:spPr>
      </p:pic>
      <p:pic>
        <p:nvPicPr>
          <p:cNvPr id="8" name="Picture 7" descr="watch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7010400" y="1270000"/>
            <a:ext cx="609600" cy="685800"/>
          </a:xfrm>
          <a:prstGeom prst="rect">
            <a:avLst/>
          </a:prstGeom>
        </p:spPr>
      </p:pic>
      <p:pic>
        <p:nvPicPr>
          <p:cNvPr id="9" name="Picture 8" descr="watch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7429500" y="2133600"/>
            <a:ext cx="609600" cy="685800"/>
          </a:xfrm>
          <a:prstGeom prst="rect">
            <a:avLst/>
          </a:prstGeom>
        </p:spPr>
      </p:pic>
      <p:sp>
        <p:nvSpPr>
          <p:cNvPr id="10" name="Folded Corner 9"/>
          <p:cNvSpPr/>
          <p:nvPr/>
        </p:nvSpPr>
        <p:spPr bwMode="auto">
          <a:xfrm rot="10800000" flipH="1">
            <a:off x="5486400" y="1295400"/>
            <a:ext cx="342899" cy="457200"/>
          </a:xfrm>
          <a:prstGeom prst="foldedCorner">
            <a:avLst>
              <a:gd name="adj" fmla="val 29762"/>
            </a:avLst>
          </a:prstGeom>
          <a:solidFill>
            <a:srgbClr val="F9FFCC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9FFCC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2192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1336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9624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5819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55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5" grpId="0" animBg="1"/>
      <p:bldP spid="16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Sheriff-Protect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72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Sheriff-Patrol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838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</a:rPr>
                <a:t>-Protect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22" name="TextBox 21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878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</a:rPr>
                <a:t>-Protect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13" name="TextBox 12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  <p:pic>
        <p:nvPicPr>
          <p:cNvPr id="1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657600"/>
            <a:ext cx="4296580" cy="2490820"/>
          </a:xfrm>
        </p:spPr>
      </p:pic>
      <p:sp>
        <p:nvSpPr>
          <p:cNvPr id="16" name="&quot;No&quot; Symbol 15"/>
          <p:cNvSpPr/>
          <p:nvPr/>
        </p:nvSpPr>
        <p:spPr bwMode="auto">
          <a:xfrm>
            <a:off x="5334000" y="32766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48867" y="6443133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[SOSP 2011]</a:t>
            </a:r>
          </a:p>
        </p:txBody>
      </p:sp>
    </p:spTree>
    <p:extLst>
      <p:ext uri="{BB962C8B-B14F-4D97-AF65-F5344CB8AC3E}">
        <p14:creationId xmlns:p14="http://schemas.microsoft.com/office/powerpoint/2010/main" val="318692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48867" y="6443133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[SOSP 2011]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6" y="3276600"/>
            <a:ext cx="4177229" cy="2971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13786"/>
          <a:stretch/>
        </p:blipFill>
        <p:spPr>
          <a:xfrm>
            <a:off x="4572000" y="3276600"/>
            <a:ext cx="459600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48867" y="6443133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[SOSP 2011]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1246" y="3276600"/>
            <a:ext cx="4177229" cy="2971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13786"/>
          <a:stretch/>
        </p:blipFill>
        <p:spPr>
          <a:xfrm>
            <a:off x="4572000" y="3276600"/>
            <a:ext cx="459600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9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" y="990600"/>
            <a:ext cx="9121666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293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143000"/>
            <a:ext cx="3429000" cy="42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06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029200" y="52022"/>
            <a:ext cx="3694190" cy="2836375"/>
            <a:chOff x="533400" y="19756"/>
            <a:chExt cx="3694190" cy="2836375"/>
          </a:xfrm>
        </p:grpSpPr>
        <p:sp>
          <p:nvSpPr>
            <p:cNvPr id="3" name="TextBox 2"/>
            <p:cNvSpPr txBox="1"/>
            <p:nvPr/>
          </p:nvSpPr>
          <p:spPr>
            <a:xfrm>
              <a:off x="533400" y="2025134"/>
              <a:ext cx="36941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Gill Sans"/>
                  <a:cs typeface="Gill Sans"/>
                </a:rPr>
                <a:t>Stabilizer</a:t>
              </a:r>
              <a:r>
                <a:rPr lang="en-US" sz="2400" dirty="0" smtClean="0">
                  <a:latin typeface="Gill Sans"/>
                  <a:cs typeface="Gill Sans"/>
                </a:rPr>
                <a:t>:</a:t>
              </a:r>
              <a:br>
                <a:rPr lang="en-US" sz="2400" dirty="0" smtClean="0">
                  <a:latin typeface="Gill Sans"/>
                  <a:cs typeface="Gill Sans"/>
                </a:rPr>
              </a:br>
              <a:r>
                <a:rPr lang="en-US" sz="2400" dirty="0" smtClean="0">
                  <a:latin typeface="Gill Sans"/>
                  <a:cs typeface="Gill Sans"/>
                </a:rPr>
                <a:t>Sound</a:t>
              </a:r>
              <a:r>
                <a:rPr lang="en-US" sz="2400" dirty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cs typeface="Gill Sans"/>
                </a:rPr>
                <a:t>Performance Analysis</a:t>
              </a:r>
              <a:endParaRPr lang="en-US" sz="2400" dirty="0">
                <a:latin typeface="Gill Sans"/>
                <a:cs typeface="Gill Sans"/>
              </a:endParaRPr>
            </a:p>
          </p:txBody>
        </p:sp>
        <p:graphicFrame>
          <p:nvGraphicFramePr>
            <p:cNvPr id="7" name="Char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07079463"/>
                </p:ext>
              </p:extLst>
            </p:nvPr>
          </p:nvGraphicFramePr>
          <p:xfrm>
            <a:off x="533400" y="19756"/>
            <a:ext cx="3657600" cy="2184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1" name="Group 10"/>
          <p:cNvGrpSpPr/>
          <p:nvPr/>
        </p:nvGrpSpPr>
        <p:grpSpPr>
          <a:xfrm>
            <a:off x="533400" y="293132"/>
            <a:ext cx="3389947" cy="2595265"/>
            <a:chOff x="5029199" y="-87868"/>
            <a:chExt cx="3389947" cy="2595265"/>
          </a:xfrm>
        </p:grpSpPr>
        <p:sp>
          <p:nvSpPr>
            <p:cNvPr id="8" name="TextBox 7"/>
            <p:cNvSpPr txBox="1"/>
            <p:nvPr/>
          </p:nvSpPr>
          <p:spPr>
            <a:xfrm>
              <a:off x="5029199" y="2045732"/>
              <a:ext cx="2167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"/>
                  <a:cs typeface="Gill Sans"/>
                </a:rPr>
                <a:t>Data Debugging</a:t>
              </a:r>
              <a:endParaRPr lang="en-US" sz="2400" dirty="0">
                <a:latin typeface="Gill Sans"/>
                <a:cs typeface="Gill Sans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199" y="-87868"/>
              <a:ext cx="3389947" cy="20581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/>
          <p:cNvGrpSpPr/>
          <p:nvPr/>
        </p:nvGrpSpPr>
        <p:grpSpPr>
          <a:xfrm>
            <a:off x="533400" y="3505200"/>
            <a:ext cx="3289482" cy="3116997"/>
            <a:chOff x="457200" y="3581400"/>
            <a:chExt cx="3289482" cy="3116997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581400"/>
              <a:ext cx="2438400" cy="243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57200" y="5867400"/>
              <a:ext cx="32894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 smtClean="0">
                  <a:latin typeface="Gill Sans"/>
                  <a:cs typeface="Gill Sans"/>
                </a:rPr>
                <a:t>AutoMan</a:t>
              </a:r>
              <a:r>
                <a:rPr lang="en-US" sz="2400" dirty="0" smtClean="0">
                  <a:latin typeface="Gill Sans"/>
                  <a:cs typeface="Gill Sans"/>
                </a:rPr>
                <a:t>:</a:t>
              </a:r>
              <a:br>
                <a:rPr lang="en-US" sz="2400" dirty="0" smtClean="0">
                  <a:latin typeface="Gill Sans"/>
                  <a:cs typeface="Gill Sans"/>
                </a:rPr>
              </a:br>
              <a:r>
                <a:rPr lang="en-US" sz="2400" dirty="0" smtClean="0">
                  <a:latin typeface="Gill Sans"/>
                  <a:cs typeface="Gill Sans"/>
                </a:rPr>
                <a:t>Programming the Crowd</a:t>
              </a:r>
              <a:endParaRPr lang="en-US" sz="2400" dirty="0">
                <a:latin typeface="Gill Sans"/>
                <a:cs typeface="Gill San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57800" y="3505200"/>
            <a:ext cx="2692012" cy="3116997"/>
            <a:chOff x="5257800" y="3505200"/>
            <a:chExt cx="2692012" cy="3116997"/>
          </a:xfrm>
        </p:grpSpPr>
        <p:grpSp>
          <p:nvGrpSpPr>
            <p:cNvPr id="16" name="Group 15"/>
            <p:cNvGrpSpPr/>
            <p:nvPr/>
          </p:nvGrpSpPr>
          <p:grpSpPr>
            <a:xfrm>
              <a:off x="5257800" y="3505200"/>
              <a:ext cx="2692012" cy="2015160"/>
              <a:chOff x="-17463" y="0"/>
              <a:chExt cx="9161463" cy="6858000"/>
            </a:xfrm>
          </p:grpSpPr>
          <p:pic>
            <p:nvPicPr>
              <p:cNvPr id="17" name="Picture 3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463" y="0"/>
                <a:ext cx="9161463" cy="685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463" y="0"/>
                <a:ext cx="2970213" cy="3040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9425" y="4746625"/>
                <a:ext cx="2295525" cy="2111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5257800" y="5791200"/>
              <a:ext cx="2438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 smtClean="0">
                  <a:latin typeface="Gill Sans"/>
                  <a:cs typeface="Gill Sans"/>
                </a:rPr>
                <a:t>LockDown</a:t>
              </a:r>
              <a:r>
                <a:rPr lang="en-US" sz="2400" dirty="0" smtClean="0">
                  <a:latin typeface="Gill Sans"/>
                  <a:cs typeface="Gill Sans"/>
                </a:rPr>
                <a:t>:</a:t>
              </a:r>
              <a:br>
                <a:rPr lang="en-US" sz="2400" dirty="0" smtClean="0">
                  <a:latin typeface="Gill Sans"/>
                  <a:cs typeface="Gill Sans"/>
                </a:rPr>
              </a:br>
              <a:r>
                <a:rPr lang="en-US" sz="2400" dirty="0" smtClean="0">
                  <a:latin typeface="Gill Sans"/>
                  <a:cs typeface="Gill Sans"/>
                </a:rPr>
                <a:t>Securing Software</a:t>
              </a:r>
              <a:endParaRPr lang="en-US" sz="2400" dirty="0"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97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14800" y="1905000"/>
            <a:ext cx="47244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3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5400" y="1905000"/>
            <a:ext cx="37338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2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96200" y="1905000"/>
            <a:ext cx="11430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7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6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12484</TotalTime>
  <Words>1595</Words>
  <Application>Microsoft Macintosh PowerPoint</Application>
  <PresentationFormat>On-screen Show (4:3)</PresentationFormat>
  <Paragraphs>541</Paragraphs>
  <Slides>94</Slides>
  <Notes>15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96" baseType="lpstr">
      <vt:lpstr>Slide Master</vt:lpstr>
      <vt:lpstr>Office Theme</vt:lpstr>
      <vt:lpstr>Multithreaded Programming for Mere Mortals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+ 850 lines…</vt:lpstr>
      <vt:lpstr>PowerPoint Presentation</vt:lpstr>
      <vt:lpstr>PowerPoint Presentation</vt:lpstr>
      <vt:lpstr>PowerPoint Presentation</vt:lpstr>
      <vt:lpstr>PowerPoint Presentation</vt:lpstr>
      <vt:lpstr>Isolation</vt:lpstr>
      <vt:lpstr>Performance: Processes vs. Threads</vt:lpstr>
      <vt:lpstr>Performance: Processes vs. Threads</vt:lpstr>
      <vt:lpstr>Performance: Processes vs. Threads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Output: PTU vs. Sheriff-Detect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Dthreads: Easy to Use</vt:lpstr>
      <vt:lpstr>Update in Deterministic Time &amp; Order</vt:lpstr>
      <vt:lpstr>PowerPoint Presentation</vt:lpstr>
      <vt:lpstr>PowerPoint Presentation</vt:lpstr>
      <vt:lpstr>PowerPoint Presentation</vt:lpstr>
      <vt:lpstr>PowerPoint Presentation</vt:lpstr>
      <vt:lpstr>Dthreads performance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201</cp:revision>
  <dcterms:created xsi:type="dcterms:W3CDTF">2010-09-27T23:04:25Z</dcterms:created>
  <dcterms:modified xsi:type="dcterms:W3CDTF">2011-11-26T13:22:32Z</dcterms:modified>
</cp:coreProperties>
</file>